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82" r:id="rId3"/>
    <p:sldId id="259" r:id="rId4"/>
    <p:sldId id="258" r:id="rId5"/>
    <p:sldId id="260" r:id="rId6"/>
    <p:sldId id="261" r:id="rId7"/>
    <p:sldId id="262" r:id="rId8"/>
    <p:sldId id="283" r:id="rId9"/>
    <p:sldId id="263" r:id="rId10"/>
    <p:sldId id="284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85" r:id="rId19"/>
    <p:sldId id="272" r:id="rId20"/>
    <p:sldId id="273" r:id="rId21"/>
    <p:sldId id="274" r:id="rId22"/>
    <p:sldId id="276" r:id="rId23"/>
    <p:sldId id="275" r:id="rId24"/>
    <p:sldId id="277" r:id="rId25"/>
    <p:sldId id="278" r:id="rId26"/>
  </p:sldIdLst>
  <p:sldSz cx="9144000" cy="6858000" type="screen4x3"/>
  <p:notesSz cx="6881813" cy="92964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oo Hew" pitchFamily="2" charset="0"/>
      <p:regular r:id="rId31"/>
      <p:bold r:id="rId32"/>
      <p:italic r:id="rId33"/>
      <p:boldItalic r:id="rId34"/>
    </p:embeddedFont>
    <p:embeddedFont>
      <p:font typeface="Open Sans" panose="020B0606030504020204" pitchFamily="34" charset="0"/>
      <p:regular r:id="rId35"/>
      <p:bold r:id="rId36"/>
      <p:italic r:id="rId37"/>
      <p:boldItalic r:id="rId38"/>
    </p:embeddedFont>
    <p:embeddedFont>
      <p:font typeface="Open Sans Light" panose="020B0306030504020204" pitchFamily="34" charset="0"/>
      <p:regular r:id="rId39"/>
      <p:italic r:id="rId4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3ACB9EC-1C1E-754B-BF38-7A0E01241249}">
          <p14:sldIdLst>
            <p14:sldId id="256"/>
            <p14:sldId id="282"/>
            <p14:sldId id="259"/>
            <p14:sldId id="258"/>
            <p14:sldId id="260"/>
            <p14:sldId id="261"/>
            <p14:sldId id="262"/>
            <p14:sldId id="283"/>
            <p14:sldId id="263"/>
            <p14:sldId id="284"/>
            <p14:sldId id="264"/>
          </p14:sldIdLst>
        </p14:section>
        <p14:section name="Caregivers of Babies and Toddlers" id="{B68ADA85-A2A7-0845-824B-3B010B94EB7B}">
          <p14:sldIdLst>
            <p14:sldId id="266"/>
            <p14:sldId id="267"/>
            <p14:sldId id="268"/>
            <p14:sldId id="269"/>
          </p14:sldIdLst>
        </p14:section>
        <p14:section name="Older Adults" id="{C8677E42-6ABE-CE4D-BD63-2A9B2CF88DC7}">
          <p14:sldIdLst>
            <p14:sldId id="270"/>
            <p14:sldId id="271"/>
            <p14:sldId id="285"/>
            <p14:sldId id="272"/>
            <p14:sldId id="273"/>
            <p14:sldId id="274"/>
          </p14:sldIdLst>
        </p14:section>
        <p14:section name="Caregivers of Older Adults" id="{9242CBA2-1A0F-8D46-AC5E-2921306D6B25}">
          <p14:sldIdLst>
            <p14:sldId id="276"/>
            <p14:sldId id="275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CC"/>
    <a:srgbClr val="E0E1E1"/>
    <a:srgbClr val="E1251B"/>
    <a:srgbClr val="E74C3C"/>
    <a:srgbClr val="FCB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8" autoAdjust="0"/>
    <p:restoredTop sz="86384" autoAdjust="0"/>
  </p:normalViewPr>
  <p:slideViewPr>
    <p:cSldViewPr snapToGrid="0" snapToObjects="1">
      <p:cViewPr varScale="1">
        <p:scale>
          <a:sx n="115" d="100"/>
          <a:sy n="115" d="100"/>
        </p:scale>
        <p:origin x="1229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CC4548-C94D-46F1-B3CF-E123C276D360}"/>
              </a:ext>
            </a:extLst>
          </p:cNvPr>
          <p:cNvSpPr/>
          <p:nvPr userDrawn="1"/>
        </p:nvSpPr>
        <p:spPr>
          <a:xfrm>
            <a:off x="0" y="0"/>
            <a:ext cx="9144000" cy="5636029"/>
          </a:xfrm>
          <a:prstGeom prst="rect">
            <a:avLst/>
          </a:prstGeom>
          <a:solidFill>
            <a:srgbClr val="007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9B1E95-8475-42EA-88B3-F14D11B1A648}"/>
              </a:ext>
            </a:extLst>
          </p:cNvPr>
          <p:cNvCxnSpPr>
            <a:cxnSpLocks/>
          </p:cNvCxnSpPr>
          <p:nvPr userDrawn="1"/>
        </p:nvCxnSpPr>
        <p:spPr>
          <a:xfrm>
            <a:off x="0" y="5636029"/>
            <a:ext cx="9144000" cy="0"/>
          </a:xfrm>
          <a:prstGeom prst="line">
            <a:avLst/>
          </a:prstGeom>
          <a:ln w="50800">
            <a:solidFill>
              <a:srgbClr val="2C3E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560320" y="1280160"/>
            <a:ext cx="4069080" cy="1892808"/>
          </a:xfrm>
        </p:spPr>
        <p:txBody>
          <a:bodyPr/>
          <a:lstStyle/>
          <a:p>
            <a:endParaRPr lang="en-CA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/>
          </p:nvPr>
        </p:nvSpPr>
        <p:spPr>
          <a:xfrm>
            <a:off x="1606550" y="4379976"/>
            <a:ext cx="3675888" cy="566928"/>
          </a:xfrm>
        </p:spPr>
        <p:txBody>
          <a:bodyPr>
            <a:noAutofit/>
          </a:bodyPr>
          <a:lstStyle>
            <a:lvl1pPr marL="0" indent="0" algn="r">
              <a:buNone/>
              <a:defRPr sz="3100" b="1">
                <a:solidFill>
                  <a:schemeClr val="bg1"/>
                </a:solidFill>
                <a:latin typeface="Coo Hew" pitchFamily="2" charset="0"/>
                <a:ea typeface="Coo Hew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82416" y="3887224"/>
            <a:ext cx="1310053" cy="1470025"/>
          </a:xfrm>
          <a:ln>
            <a:noFill/>
          </a:ln>
        </p:spPr>
        <p:txBody>
          <a:bodyPr>
            <a:normAutofit/>
          </a:bodyPr>
          <a:lstStyle>
            <a:lvl1pPr algn="l">
              <a:defRPr sz="2700" b="1" i="0">
                <a:solidFill>
                  <a:schemeClr val="bg1"/>
                </a:solidFill>
                <a:latin typeface="Coo Hew" pitchFamily="2" charset="0"/>
                <a:ea typeface="Coo Hew" pitchFamily="2" charset="0"/>
                <a:cs typeface="Arial"/>
              </a:defRPr>
            </a:lvl1pPr>
          </a:lstStyle>
          <a:p>
            <a:r>
              <a:rPr lang="en-US" dirty="0"/>
              <a:t>Fire</a:t>
            </a:r>
            <a:br>
              <a:rPr lang="en-US" dirty="0"/>
            </a:br>
            <a:r>
              <a:rPr lang="en-US" dirty="0"/>
              <a:t>Safety</a:t>
            </a:r>
            <a:br>
              <a:rPr lang="en-US" dirty="0"/>
            </a:br>
            <a:r>
              <a:rPr lang="en-US" dirty="0"/>
              <a:t>Tips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162953" y="5955253"/>
            <a:ext cx="2560320" cy="502920"/>
          </a:xfr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774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EBFD-67D8-124E-8AEC-7D143399F9C8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8F37-BA9D-8B4F-B66C-90A4835406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96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EBFD-67D8-124E-8AEC-7D143399F9C8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8F37-BA9D-8B4F-B66C-90A4835406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85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721C2A-F0C7-41B7-8A10-1467CA56483C}"/>
              </a:ext>
            </a:extLst>
          </p:cNvPr>
          <p:cNvSpPr/>
          <p:nvPr userDrawn="1"/>
        </p:nvSpPr>
        <p:spPr>
          <a:xfrm>
            <a:off x="0" y="0"/>
            <a:ext cx="9144000" cy="5636029"/>
          </a:xfrm>
          <a:prstGeom prst="rect">
            <a:avLst/>
          </a:prstGeom>
          <a:solidFill>
            <a:srgbClr val="007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946757-EA75-4A3D-A1E9-32EBDC3536A3}"/>
              </a:ext>
            </a:extLst>
          </p:cNvPr>
          <p:cNvCxnSpPr>
            <a:cxnSpLocks/>
          </p:cNvCxnSpPr>
          <p:nvPr userDrawn="1"/>
        </p:nvCxnSpPr>
        <p:spPr>
          <a:xfrm>
            <a:off x="0" y="5636029"/>
            <a:ext cx="9144000" cy="0"/>
          </a:xfrm>
          <a:prstGeom prst="line">
            <a:avLst/>
          </a:prstGeom>
          <a:ln w="50800">
            <a:solidFill>
              <a:srgbClr val="2C3E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65909" y="2669464"/>
            <a:ext cx="7412182" cy="3809546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5909" y="553800"/>
            <a:ext cx="3116943" cy="120599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100" b="1">
                <a:solidFill>
                  <a:schemeClr val="bg1"/>
                </a:solidFill>
                <a:latin typeface="Coo Hew" pitchFamily="2" charset="0"/>
                <a:ea typeface="Coo Hew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Overview for </a:t>
            </a:r>
            <a:br>
              <a:rPr lang="en-US" dirty="0"/>
            </a:br>
            <a:r>
              <a:rPr lang="en-US" dirty="0"/>
              <a:t>presenters: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290296" y="553800"/>
            <a:ext cx="4438073" cy="1205995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bg1"/>
                </a:solidFill>
                <a:latin typeface="Coo Hew" pitchFamily="2" charset="0"/>
                <a:ea typeface="Coo Hew" pitchFamily="2" charset="0"/>
                <a:cs typeface="Arial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5296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8986" y="294968"/>
            <a:ext cx="4161853" cy="1769806"/>
          </a:xfrm>
        </p:spPr>
        <p:txBody>
          <a:bodyPr anchor="b">
            <a:noAutofit/>
          </a:bodyPr>
          <a:lstStyle>
            <a:lvl1pPr algn="l">
              <a:defRPr sz="2500" b="1" i="0">
                <a:solidFill>
                  <a:srgbClr val="0088CC"/>
                </a:solidFill>
                <a:latin typeface="Coo Hew" pitchFamily="2" charset="0"/>
                <a:ea typeface="Coo Hew" pitchFamily="2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986" y="2377440"/>
            <a:ext cx="4161853" cy="4308495"/>
          </a:xfrm>
        </p:spPr>
        <p:txBody>
          <a:bodyPr>
            <a:normAutofit/>
          </a:bodyPr>
          <a:lstStyle>
            <a:lvl1pPr>
              <a:buSzPct val="100000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096147" cy="6858000"/>
          </a:xfrm>
          <a:prstGeom prst="rect">
            <a:avLst/>
          </a:prstGeom>
          <a:solidFill>
            <a:srgbClr val="0088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50024"/>
              </a:solidFill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66725" y="798948"/>
            <a:ext cx="3154363" cy="3154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4682" y="6102428"/>
            <a:ext cx="1183597" cy="55059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B1C1EC-20EB-46D1-8671-183A39C97039}"/>
              </a:ext>
            </a:extLst>
          </p:cNvPr>
          <p:cNvCxnSpPr>
            <a:cxnSpLocks/>
          </p:cNvCxnSpPr>
          <p:nvPr userDrawn="1"/>
        </p:nvCxnSpPr>
        <p:spPr>
          <a:xfrm>
            <a:off x="4096150" y="0"/>
            <a:ext cx="0" cy="6858000"/>
          </a:xfrm>
          <a:prstGeom prst="line">
            <a:avLst/>
          </a:prstGeom>
          <a:ln w="50800">
            <a:solidFill>
              <a:srgbClr val="2C3E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5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78B138C-A6DF-46DE-9833-32213649CDDE}"/>
              </a:ext>
            </a:extLst>
          </p:cNvPr>
          <p:cNvSpPr/>
          <p:nvPr userDrawn="1"/>
        </p:nvSpPr>
        <p:spPr>
          <a:xfrm>
            <a:off x="0" y="-15240"/>
            <a:ext cx="9144000" cy="5636029"/>
          </a:xfrm>
          <a:prstGeom prst="rect">
            <a:avLst/>
          </a:prstGeom>
          <a:solidFill>
            <a:srgbClr val="007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DD7890-AEF8-4280-B359-08FA24878E4D}"/>
              </a:ext>
            </a:extLst>
          </p:cNvPr>
          <p:cNvCxnSpPr>
            <a:cxnSpLocks/>
          </p:cNvCxnSpPr>
          <p:nvPr userDrawn="1"/>
        </p:nvCxnSpPr>
        <p:spPr>
          <a:xfrm>
            <a:off x="0" y="5620789"/>
            <a:ext cx="9144000" cy="0"/>
          </a:xfrm>
          <a:prstGeom prst="line">
            <a:avLst/>
          </a:prstGeom>
          <a:ln w="50800">
            <a:solidFill>
              <a:srgbClr val="2C3E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87169" y="470237"/>
            <a:ext cx="5491842" cy="50482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02409" y="5931392"/>
            <a:ext cx="1334562" cy="6198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917111" y="2416871"/>
            <a:ext cx="2619829" cy="1205577"/>
          </a:xfrm>
        </p:spPr>
        <p:txBody>
          <a:bodyPr>
            <a:norm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Coo Hew" pitchFamily="2" charset="0"/>
                <a:ea typeface="Coo Hew" pitchFamily="2" charset="0"/>
                <a:cs typeface="Arial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73917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EBFD-67D8-124E-8AEC-7D143399F9C8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8F37-BA9D-8B4F-B66C-90A4835406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6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EBFD-67D8-124E-8AEC-7D143399F9C8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8F37-BA9D-8B4F-B66C-90A4835406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72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EBFD-67D8-124E-8AEC-7D143399F9C8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8F37-BA9D-8B4F-B66C-90A4835406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46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EBFD-67D8-124E-8AEC-7D143399F9C8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8F37-BA9D-8B4F-B66C-90A4835406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52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EBFD-67D8-124E-8AEC-7D143399F9C8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8F37-BA9D-8B4F-B66C-90A4835406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93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6EBFD-67D8-124E-8AEC-7D143399F9C8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88F37-BA9D-8B4F-B66C-90A4835406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42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2560393" y="1280160"/>
            <a:ext cx="4068934" cy="1892808"/>
          </a:xfr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887225"/>
            <a:ext cx="4806469" cy="700016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Fire Safety Tips</a:t>
            </a:r>
          </a:p>
        </p:txBody>
      </p:sp>
    </p:spTree>
    <p:extLst>
      <p:ext uri="{BB962C8B-B14F-4D97-AF65-F5344CB8AC3E}">
        <p14:creationId xmlns:p14="http://schemas.microsoft.com/office/powerpoint/2010/main" val="1930874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244" y="294968"/>
            <a:ext cx="4325724" cy="1769806"/>
          </a:xfrm>
        </p:spPr>
        <p:txBody>
          <a:bodyPr/>
          <a:lstStyle/>
          <a:p>
            <a:r>
              <a:rPr lang="en-US" dirty="0"/>
              <a:t>Be fire smart with electricity. </a:t>
            </a:r>
            <a:r>
              <a:rPr lang="en-US" sz="1800" dirty="0"/>
              <a:t>(cont’d)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Plug portable heaters directly into the outlet.</a:t>
            </a:r>
          </a:p>
          <a:p>
            <a:pPr lvl="1"/>
            <a:r>
              <a:rPr lang="en-US" dirty="0"/>
              <a:t>Don’t use an extension cord.</a:t>
            </a:r>
          </a:p>
          <a:p>
            <a:pPr lvl="0"/>
            <a:r>
              <a:rPr lang="en-US" dirty="0"/>
              <a:t>Plug only one heat-producing appliance into the electrical outlet. </a:t>
            </a:r>
          </a:p>
          <a:p>
            <a:pPr lvl="1"/>
            <a:r>
              <a:rPr lang="en-US" dirty="0"/>
              <a:t>Never use an extension cord.</a:t>
            </a:r>
          </a:p>
          <a:p>
            <a:pPr lvl="1"/>
            <a:r>
              <a:rPr lang="en-US" dirty="0"/>
              <a:t>Examples: microwave, coffee maker, and portable heater.</a:t>
            </a:r>
          </a:p>
        </p:txBody>
      </p:sp>
      <p:pic>
        <p:nvPicPr>
          <p:cNvPr id="5" name="Picture Placeholder 4" descr="Graphic depicting an electrical cord sparking while being unplugged from an extension cord.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38" y="228549"/>
            <a:ext cx="4294290" cy="4294290"/>
          </a:xfrm>
        </p:spPr>
      </p:pic>
    </p:spTree>
    <p:extLst>
      <p:ext uri="{BB962C8B-B14F-4D97-AF65-F5344CB8AC3E}">
        <p14:creationId xmlns:p14="http://schemas.microsoft.com/office/powerpoint/2010/main" val="2797362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244" y="294968"/>
            <a:ext cx="4325724" cy="1769806"/>
          </a:xfrm>
        </p:spPr>
        <p:txBody>
          <a:bodyPr/>
          <a:lstStyle/>
          <a:p>
            <a:r>
              <a:rPr lang="en-US" dirty="0"/>
              <a:t>Smoking in your home puts you at higher risk to have a fire.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Ask all smokers to:</a:t>
            </a:r>
          </a:p>
          <a:p>
            <a:pPr lvl="0"/>
            <a:r>
              <a:rPr lang="en-US" dirty="0"/>
              <a:t>Always smoke outside.</a:t>
            </a:r>
          </a:p>
          <a:p>
            <a:pPr lvl="0"/>
            <a:r>
              <a:rPr lang="en-US" dirty="0"/>
              <a:t>Use deep, sturdy ashtrays.</a:t>
            </a:r>
          </a:p>
          <a:p>
            <a:pPr lvl="0"/>
            <a:r>
              <a:rPr lang="en-US" dirty="0"/>
              <a:t>Put cigarettes all the way out — every time.</a:t>
            </a:r>
          </a:p>
          <a:p>
            <a:pPr lvl="0"/>
            <a:r>
              <a:rPr lang="en-US" dirty="0"/>
              <a:t>Put water on cigarette butts before throwing them in the trash.</a:t>
            </a:r>
          </a:p>
          <a:p>
            <a:pPr lvl="0"/>
            <a:r>
              <a:rPr lang="en-US" dirty="0"/>
              <a:t>Never smoke in bed or if drowsy.</a:t>
            </a:r>
          </a:p>
        </p:txBody>
      </p:sp>
      <p:pic>
        <p:nvPicPr>
          <p:cNvPr id="5" name="Picture Placeholder 4" descr="Graphic showing a close-up of a smoking cigarette, lit outside and away from a home.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38" y="228549"/>
            <a:ext cx="4294290" cy="4294290"/>
          </a:xfrm>
        </p:spPr>
      </p:pic>
    </p:spTree>
    <p:extLst>
      <p:ext uri="{BB962C8B-B14F-4D97-AF65-F5344CB8AC3E}">
        <p14:creationId xmlns:p14="http://schemas.microsoft.com/office/powerpoint/2010/main" val="835861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8991" y="2416871"/>
            <a:ext cx="2619829" cy="1205577"/>
          </a:xfrm>
        </p:spPr>
        <p:txBody>
          <a:bodyPr>
            <a:normAutofit fontScale="90000"/>
          </a:bodyPr>
          <a:lstStyle/>
          <a:p>
            <a:r>
              <a:rPr lang="en-US" dirty="0"/>
              <a:t>Caregivers </a:t>
            </a:r>
            <a:br>
              <a:rPr lang="en-US" dirty="0"/>
            </a:br>
            <a:r>
              <a:rPr lang="en-US" dirty="0"/>
              <a:t>of Babies </a:t>
            </a:r>
            <a:br>
              <a:rPr lang="en-US" dirty="0"/>
            </a:br>
            <a:r>
              <a:rPr lang="en-US" dirty="0"/>
              <a:t>and Toddlers</a:t>
            </a:r>
          </a:p>
        </p:txBody>
      </p:sp>
      <p:pic>
        <p:nvPicPr>
          <p:cNvPr id="4" name="Picture Placeholder 3" descr="Graphic showing caregivers and a child standing together outside of a home.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7666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244" y="294968"/>
            <a:ext cx="4325724" cy="1769806"/>
          </a:xfrm>
        </p:spPr>
        <p:txBody>
          <a:bodyPr/>
          <a:lstStyle/>
          <a:p>
            <a:r>
              <a:rPr lang="en-US" dirty="0"/>
              <a:t>Children under the age of four are at a higher risk of home fire injury and death than older children.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Most child deaths are in homes without working smoke alarms.</a:t>
            </a:r>
          </a:p>
          <a:p>
            <a:pPr lvl="0"/>
            <a:r>
              <a:rPr lang="en-US" dirty="0"/>
              <a:t>Teach all children what the smoke alarm sounds like.</a:t>
            </a:r>
          </a:p>
          <a:p>
            <a:pPr lvl="0"/>
            <a:r>
              <a:rPr lang="en-US" dirty="0"/>
              <a:t>Be aware that children may sleep through the sound of the smoke alarm.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-103238" y="228549"/>
            <a:ext cx="4294290" cy="4294290"/>
          </a:xfrm>
        </p:spPr>
      </p:pic>
    </p:spTree>
    <p:extLst>
      <p:ext uri="{BB962C8B-B14F-4D97-AF65-F5344CB8AC3E}">
        <p14:creationId xmlns:p14="http://schemas.microsoft.com/office/powerpoint/2010/main" val="1510205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244" y="294968"/>
            <a:ext cx="4325724" cy="1769806"/>
          </a:xfrm>
        </p:spPr>
        <p:txBody>
          <a:bodyPr/>
          <a:lstStyle/>
          <a:p>
            <a:r>
              <a:rPr lang="en-US" dirty="0"/>
              <a:t>Practice your escape plan with children.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Have a plan for young children who cannot get outside by themselves.</a:t>
            </a:r>
          </a:p>
          <a:p>
            <a:pPr lvl="0"/>
            <a:r>
              <a:rPr lang="en-US" dirty="0"/>
              <a:t>You will need to wake babies and very young children and help them get out.</a:t>
            </a:r>
          </a:p>
          <a:p>
            <a:pPr lvl="0"/>
            <a:r>
              <a:rPr lang="en-US" dirty="0"/>
              <a:t>Teach older children how to get outside if there is a fire.</a:t>
            </a:r>
          </a:p>
        </p:txBody>
      </p:sp>
      <p:pic>
        <p:nvPicPr>
          <p:cNvPr id="5" name="Picture Placeholder 4" descr="Graphic showing a floor plan of a house with mapped out escape routes.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38" y="228549"/>
            <a:ext cx="4294290" cy="4294290"/>
          </a:xfrm>
        </p:spPr>
      </p:pic>
    </p:spTree>
    <p:extLst>
      <p:ext uri="{BB962C8B-B14F-4D97-AF65-F5344CB8AC3E}">
        <p14:creationId xmlns:p14="http://schemas.microsoft.com/office/powerpoint/2010/main" val="1908030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244" y="294968"/>
            <a:ext cx="4325724" cy="1769806"/>
          </a:xfrm>
        </p:spPr>
        <p:txBody>
          <a:bodyPr/>
          <a:lstStyle/>
          <a:p>
            <a:r>
              <a:rPr lang="en-US" dirty="0"/>
              <a:t>Keep children safe from fire danger.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Keep children 3 feet away from anything that can get hot. </a:t>
            </a:r>
          </a:p>
          <a:p>
            <a:pPr lvl="1"/>
            <a:r>
              <a:rPr lang="en-US" dirty="0"/>
              <a:t>Space heaters and stovetops can cause terrible burns.</a:t>
            </a:r>
          </a:p>
          <a:p>
            <a:pPr lvl="0"/>
            <a:r>
              <a:rPr lang="en-US" dirty="0"/>
              <a:t>Lock up any items that can start a fire (matches, lighters, cigarettes, etc.).</a:t>
            </a:r>
          </a:p>
          <a:p>
            <a:pPr lvl="0"/>
            <a:r>
              <a:rPr lang="en-US" dirty="0"/>
              <a:t>Make sure children cannot reach candles.</a:t>
            </a:r>
          </a:p>
        </p:txBody>
      </p:sp>
      <p:pic>
        <p:nvPicPr>
          <p:cNvPr id="5" name="Picture Placeholder 4" descr="Graphic showing a child standing a safe distance of at least 3 feet away from an oven. 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38" y="228549"/>
            <a:ext cx="4294290" cy="4294290"/>
          </a:xfrm>
        </p:spPr>
      </p:pic>
    </p:spTree>
    <p:extLst>
      <p:ext uri="{BB962C8B-B14F-4D97-AF65-F5344CB8AC3E}">
        <p14:creationId xmlns:p14="http://schemas.microsoft.com/office/powerpoint/2010/main" val="3065432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Graphic showing a &quot;no&quot; symbol surrounding a smoking cigarette near an oxygen tank.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8" y="165436"/>
            <a:ext cx="5491841" cy="549184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26611" y="2416871"/>
            <a:ext cx="2619829" cy="1205577"/>
          </a:xfrm>
        </p:spPr>
        <p:txBody>
          <a:bodyPr>
            <a:normAutofit/>
          </a:bodyPr>
          <a:lstStyle/>
          <a:p>
            <a:r>
              <a:rPr lang="en-US" dirty="0"/>
              <a:t>Older Adults</a:t>
            </a:r>
          </a:p>
        </p:txBody>
      </p:sp>
    </p:spTree>
    <p:extLst>
      <p:ext uri="{BB962C8B-B14F-4D97-AF65-F5344CB8AC3E}">
        <p14:creationId xmlns:p14="http://schemas.microsoft.com/office/powerpoint/2010/main" val="2815438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244" y="294968"/>
            <a:ext cx="4325724" cy="1769806"/>
          </a:xfrm>
        </p:spPr>
        <p:txBody>
          <a:bodyPr/>
          <a:lstStyle/>
          <a:p>
            <a:r>
              <a:rPr lang="en-US" dirty="0"/>
              <a:t>Prevent a fire from starting.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Medical oxygen can explode if a flame or spark is nearby.</a:t>
            </a:r>
          </a:p>
          <a:p>
            <a:pPr lvl="1"/>
            <a:r>
              <a:rPr lang="en-US" dirty="0"/>
              <a:t>Even if the oxygen is turned off, it can still catch on fire.</a:t>
            </a:r>
          </a:p>
          <a:p>
            <a:pPr lvl="0"/>
            <a:r>
              <a:rPr lang="en-US" dirty="0"/>
              <a:t>Keep heaters at least 3 feet away from things that can burn.</a:t>
            </a:r>
          </a:p>
        </p:txBody>
      </p:sp>
      <p:pic>
        <p:nvPicPr>
          <p:cNvPr id="5" name="Picture Placeholder 4" descr="Graphic showing a heater placed a safe distance of at least three feet away from anything that can burn.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38" y="228549"/>
            <a:ext cx="4294290" cy="4294290"/>
          </a:xfrm>
        </p:spPr>
      </p:pic>
    </p:spTree>
    <p:extLst>
      <p:ext uri="{BB962C8B-B14F-4D97-AF65-F5344CB8AC3E}">
        <p14:creationId xmlns:p14="http://schemas.microsoft.com/office/powerpoint/2010/main" val="2909403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244" y="294968"/>
            <a:ext cx="4325724" cy="1769806"/>
          </a:xfrm>
        </p:spPr>
        <p:txBody>
          <a:bodyPr/>
          <a:lstStyle/>
          <a:p>
            <a:r>
              <a:rPr lang="en-US" dirty="0"/>
              <a:t>Prevent a fire from starting.</a:t>
            </a:r>
            <a:br>
              <a:rPr lang="en-US" dirty="0"/>
            </a:br>
            <a:r>
              <a:rPr lang="en-US" sz="1800" dirty="0"/>
              <a:t>(cont’d)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Heaters can cause fires if they are too close to furniture, beds, curtains, or other materials that can burn. </a:t>
            </a:r>
          </a:p>
          <a:p>
            <a:pPr lvl="0"/>
            <a:r>
              <a:rPr lang="en-US" dirty="0"/>
              <a:t>Turn space heaters off before you leave the home.</a:t>
            </a:r>
          </a:p>
        </p:txBody>
      </p:sp>
      <p:pic>
        <p:nvPicPr>
          <p:cNvPr id="5" name="Picture Placeholder 4" descr="Graphic showing a heater placed a safe distance of at least three feet away from anything that can burn.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38" y="228549"/>
            <a:ext cx="4294290" cy="4294290"/>
          </a:xfrm>
        </p:spPr>
      </p:pic>
    </p:spTree>
    <p:extLst>
      <p:ext uri="{BB962C8B-B14F-4D97-AF65-F5344CB8AC3E}">
        <p14:creationId xmlns:p14="http://schemas.microsoft.com/office/powerpoint/2010/main" val="2865852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244" y="294968"/>
            <a:ext cx="4325724" cy="1769806"/>
          </a:xfrm>
        </p:spPr>
        <p:txBody>
          <a:bodyPr/>
          <a:lstStyle/>
          <a:p>
            <a:r>
              <a:rPr lang="en-US" dirty="0"/>
              <a:t>Be sure your smoke alarms work for you!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You can test your smoke alarm using a cane or broom handle.</a:t>
            </a:r>
          </a:p>
          <a:p>
            <a:pPr lvl="0"/>
            <a:r>
              <a:rPr lang="en-US" dirty="0"/>
              <a:t>Test to make sure the sound of the alarm is loud enough to wake you.</a:t>
            </a:r>
          </a:p>
          <a:p>
            <a:pPr lvl="1"/>
            <a:r>
              <a:rPr lang="en-US" dirty="0"/>
              <a:t>Vibration/strobe smoke alarms are available.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-103238" y="228549"/>
            <a:ext cx="4294290" cy="4294290"/>
          </a:xfrm>
        </p:spPr>
      </p:pic>
    </p:spTree>
    <p:extLst>
      <p:ext uri="{BB962C8B-B14F-4D97-AF65-F5344CB8AC3E}">
        <p14:creationId xmlns:p14="http://schemas.microsoft.com/office/powerpoint/2010/main" val="2909970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8274" y="528918"/>
            <a:ext cx="5473006" cy="609388"/>
          </a:xfrm>
        </p:spPr>
        <p:txBody>
          <a:bodyPr/>
          <a:lstStyle/>
          <a:p>
            <a:r>
              <a:rPr lang="en-US" b="0" dirty="0">
                <a:solidFill>
                  <a:srgbClr val="E0E1E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Overview for Presenters: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58274" y="1063255"/>
            <a:ext cx="7677735" cy="940805"/>
          </a:xfrm>
        </p:spPr>
        <p:txBody>
          <a:bodyPr>
            <a:normAutofit/>
          </a:bodyPr>
          <a:lstStyle/>
          <a:p>
            <a:r>
              <a:rPr lang="en-US" dirty="0"/>
              <a:t>Fire is Everyone’s Fight</a:t>
            </a:r>
            <a:r>
              <a:rPr lang="en-US" baseline="30000" dirty="0"/>
              <a:t></a:t>
            </a:r>
            <a:r>
              <a:rPr lang="en-US" dirty="0"/>
              <a:t> Community PowerPoint Presentation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58274" y="2134550"/>
            <a:ext cx="7492996" cy="3463224"/>
          </a:xfrm>
        </p:spPr>
        <p:txBody>
          <a:bodyPr/>
          <a:lstStyle/>
          <a:p>
            <a:r>
              <a:rPr lang="en-US" dirty="0"/>
              <a:t>This PowerPoint includes slides to cover the essential home fire safety information for any community presentation.</a:t>
            </a:r>
          </a:p>
          <a:p>
            <a:r>
              <a:rPr lang="en-US" dirty="0"/>
              <a:t>In addition, audience-specific slides have been created for: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en-US" dirty="0"/>
              <a:t>Caregivers of babies and toddlers.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en-US" dirty="0"/>
              <a:t>Older adults.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en-US" dirty="0"/>
              <a:t>Caregivers of older adults.</a:t>
            </a:r>
          </a:p>
          <a:p>
            <a:r>
              <a:rPr lang="en-US" dirty="0"/>
              <a:t>Use these additional slides as needed to customize your presentation to your audience.</a:t>
            </a:r>
          </a:p>
          <a:p>
            <a:r>
              <a:rPr lang="en-US" dirty="0"/>
              <a:t>Optional audience-specific slides can also be deleted as a group if </a:t>
            </a:r>
            <a:br>
              <a:rPr lang="en-US" dirty="0"/>
            </a:br>
            <a:r>
              <a:rPr lang="en-US" dirty="0"/>
              <a:t>not needed. </a:t>
            </a:r>
          </a:p>
        </p:txBody>
      </p:sp>
    </p:spTree>
    <p:extLst>
      <p:ext uri="{BB962C8B-B14F-4D97-AF65-F5344CB8AC3E}">
        <p14:creationId xmlns:p14="http://schemas.microsoft.com/office/powerpoint/2010/main" val="2555730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244" y="294968"/>
            <a:ext cx="4325724" cy="1769806"/>
          </a:xfrm>
        </p:spPr>
        <p:txBody>
          <a:bodyPr/>
          <a:lstStyle/>
          <a:p>
            <a:r>
              <a:rPr lang="en-US" dirty="0"/>
              <a:t>Make an escape plan around your abilities.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If you need to use a wheelchair or cane, make sure you can get to them quickly. </a:t>
            </a:r>
          </a:p>
          <a:p>
            <a:pPr lvl="0"/>
            <a:r>
              <a:rPr lang="en-US" dirty="0"/>
              <a:t>Keep wheelchair/cane, glasses, or hearing aids next to the bed.</a:t>
            </a:r>
          </a:p>
        </p:txBody>
      </p:sp>
      <p:pic>
        <p:nvPicPr>
          <p:cNvPr id="5" name="Picture Placeholder 4" descr="Graphic showing a floor plan of a house with mapped out escape routes.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38" y="228549"/>
            <a:ext cx="4294290" cy="4294290"/>
          </a:xfrm>
        </p:spPr>
      </p:pic>
    </p:spTree>
    <p:extLst>
      <p:ext uri="{BB962C8B-B14F-4D97-AF65-F5344CB8AC3E}">
        <p14:creationId xmlns:p14="http://schemas.microsoft.com/office/powerpoint/2010/main" val="2565027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244" y="294968"/>
            <a:ext cx="4325724" cy="1769806"/>
          </a:xfrm>
        </p:spPr>
        <p:txBody>
          <a:bodyPr/>
          <a:lstStyle/>
          <a:p>
            <a:r>
              <a:rPr lang="en-US" dirty="0"/>
              <a:t>Be aware of fire risks when drowsy.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Be a safe cook. Make sure you are awake and alert when cooking. </a:t>
            </a:r>
          </a:p>
          <a:p>
            <a:pPr lvl="1"/>
            <a:r>
              <a:rPr lang="en-US" dirty="0"/>
              <a:t>Alcohol and some drugs can make you sleepy.</a:t>
            </a:r>
          </a:p>
          <a:p>
            <a:pPr lvl="0"/>
            <a:r>
              <a:rPr lang="en-US" dirty="0"/>
              <a:t>Smoke only when alert. </a:t>
            </a:r>
          </a:p>
          <a:p>
            <a:pPr lvl="1"/>
            <a:r>
              <a:rPr lang="en-US" dirty="0"/>
              <a:t>Never smoke in bed or if drowsy.</a:t>
            </a:r>
          </a:p>
          <a:p>
            <a:pPr lvl="0"/>
            <a:r>
              <a:rPr lang="en-US" dirty="0"/>
              <a:t>Blow out all candles if you leave the room, get sleepy, or go to bed.</a:t>
            </a:r>
          </a:p>
        </p:txBody>
      </p:sp>
      <p:pic>
        <p:nvPicPr>
          <p:cNvPr id="6" name="Picture Placeholder 5" descr="A &quot;no&quot; symbol surrounds a thought bubble containing &quot;Z's&quot; near a door with flames behind it. 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9975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Thought bubbles containing glasses and a walking cane near a door with flames behind it.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8" y="264496"/>
            <a:ext cx="5491841" cy="549184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8991" y="2416871"/>
            <a:ext cx="2619829" cy="1205577"/>
          </a:xfrm>
        </p:spPr>
        <p:txBody>
          <a:bodyPr>
            <a:normAutofit/>
          </a:bodyPr>
          <a:lstStyle/>
          <a:p>
            <a:r>
              <a:rPr lang="en-US" dirty="0"/>
              <a:t>Caregivers of</a:t>
            </a:r>
            <a:br>
              <a:rPr lang="en-US" dirty="0"/>
            </a:br>
            <a:r>
              <a:rPr lang="en-US" dirty="0"/>
              <a:t>Older Adults</a:t>
            </a:r>
          </a:p>
        </p:txBody>
      </p:sp>
    </p:spTree>
    <p:extLst>
      <p:ext uri="{BB962C8B-B14F-4D97-AF65-F5344CB8AC3E}">
        <p14:creationId xmlns:p14="http://schemas.microsoft.com/office/powerpoint/2010/main" val="251743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244" y="294968"/>
            <a:ext cx="4325724" cy="1769806"/>
          </a:xfrm>
        </p:spPr>
        <p:txBody>
          <a:bodyPr/>
          <a:lstStyle/>
          <a:p>
            <a:r>
              <a:rPr lang="en-US" dirty="0"/>
              <a:t>Help an older adult stay safe at home.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Make sure the smoke alarms work and that they will wake people up when they are sleeping.</a:t>
            </a:r>
          </a:p>
          <a:p>
            <a:pPr lvl="1"/>
            <a:r>
              <a:rPr lang="en-US" dirty="0"/>
              <a:t>Vibration/strobe smoke alarms are available.</a:t>
            </a:r>
          </a:p>
          <a:p>
            <a:r>
              <a:rPr lang="en-US" dirty="0"/>
              <a:t>Test smoke alarms once a month.</a:t>
            </a:r>
          </a:p>
          <a:p>
            <a:r>
              <a:rPr lang="en-US" dirty="0"/>
              <a:t>Replace smoke alarms after 10 years.</a:t>
            </a:r>
          </a:p>
        </p:txBody>
      </p:sp>
      <p:pic>
        <p:nvPicPr>
          <p:cNvPr id="5" name="Picture Placeholder 4" descr="Two smoke detectors connected with arrows pointing in a counterclockwise direction to symbolize the regular replacement of such detectors that is to take place every 10 years.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38" y="228549"/>
            <a:ext cx="4294290" cy="4294290"/>
          </a:xfrm>
        </p:spPr>
      </p:pic>
    </p:spTree>
    <p:extLst>
      <p:ext uri="{BB962C8B-B14F-4D97-AF65-F5344CB8AC3E}">
        <p14:creationId xmlns:p14="http://schemas.microsoft.com/office/powerpoint/2010/main" val="1199104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244" y="294968"/>
            <a:ext cx="4325724" cy="1769806"/>
          </a:xfrm>
        </p:spPr>
        <p:txBody>
          <a:bodyPr/>
          <a:lstStyle/>
          <a:p>
            <a:r>
              <a:rPr lang="en-US" dirty="0"/>
              <a:t>Make an escape plan around their abilities.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Make a fire escape plan that tells what each person will need to do to get out safely.</a:t>
            </a:r>
          </a:p>
          <a:p>
            <a:pPr lvl="0"/>
            <a:r>
              <a:rPr lang="en-US" dirty="0"/>
              <a:t>Remind the older adults to keep a phone, wheelchair/cane, hearing aid, and glasses next to their bed.</a:t>
            </a:r>
          </a:p>
        </p:txBody>
      </p:sp>
      <p:pic>
        <p:nvPicPr>
          <p:cNvPr id="5" name="Picture Placeholder 4" descr="Thought bubbles containing glasses and a walking cane near a door with flames behind it.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38" y="228549"/>
            <a:ext cx="4294290" cy="4294290"/>
          </a:xfrm>
        </p:spPr>
      </p:pic>
    </p:spTree>
    <p:extLst>
      <p:ext uri="{BB962C8B-B14F-4D97-AF65-F5344CB8AC3E}">
        <p14:creationId xmlns:p14="http://schemas.microsoft.com/office/powerpoint/2010/main" val="2862121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244" y="294968"/>
            <a:ext cx="4325724" cy="1769806"/>
          </a:xfrm>
        </p:spPr>
        <p:txBody>
          <a:bodyPr/>
          <a:lstStyle/>
          <a:p>
            <a:r>
              <a:rPr lang="en-US" dirty="0"/>
              <a:t>Help prevent fires from starting.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Make sure no one smokes in bed or around medical oxygen.</a:t>
            </a:r>
          </a:p>
          <a:p>
            <a:pPr lvl="0"/>
            <a:r>
              <a:rPr lang="en-US" dirty="0"/>
              <a:t>Keep 3 feet between heaters and materials that can catch fire.</a:t>
            </a:r>
          </a:p>
        </p:txBody>
      </p:sp>
      <p:pic>
        <p:nvPicPr>
          <p:cNvPr id="5" name="Picture Placeholder 4" descr="Graphic showing a &quot;no&quot; symbol surrounding a smoking cigarette near an oxygen tank.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38" y="228549"/>
            <a:ext cx="4294290" cy="4294290"/>
          </a:xfrm>
        </p:spPr>
      </p:pic>
    </p:spTree>
    <p:extLst>
      <p:ext uri="{BB962C8B-B14F-4D97-AF65-F5344CB8AC3E}">
        <p14:creationId xmlns:p14="http://schemas.microsoft.com/office/powerpoint/2010/main" val="3523016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 is fast!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You may have less the 3 minutes to escape. </a:t>
            </a:r>
          </a:p>
          <a:p>
            <a:pPr lvl="0"/>
            <a:r>
              <a:rPr lang="en-US" dirty="0"/>
              <a:t>Smoke is deadly — kills more people than flames.</a:t>
            </a:r>
          </a:p>
          <a:p>
            <a:pPr lvl="0"/>
            <a:r>
              <a:rPr lang="en-US" dirty="0"/>
              <a:t>Every home needs fire protection and a plan for escape.</a:t>
            </a:r>
          </a:p>
        </p:txBody>
      </p:sp>
      <p:pic>
        <p:nvPicPr>
          <p:cNvPr id="5" name="Picture Placeholder 4" descr="Graphic representing a fully functional smoke detector. 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38" y="228549"/>
            <a:ext cx="4294290" cy="4294290"/>
          </a:xfrm>
        </p:spPr>
      </p:pic>
    </p:spTree>
    <p:extLst>
      <p:ext uri="{BB962C8B-B14F-4D97-AF65-F5344CB8AC3E}">
        <p14:creationId xmlns:p14="http://schemas.microsoft.com/office/powerpoint/2010/main" val="226909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Smoke alarms save lives.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Have working smoke alarms on every level of your home.</a:t>
            </a:r>
          </a:p>
          <a:p>
            <a:pPr lvl="0"/>
            <a:r>
              <a:rPr lang="en-US" dirty="0"/>
              <a:t>You should have a smoke alarm inside bedrooms and outside sleeping areas. </a:t>
            </a:r>
          </a:p>
          <a:p>
            <a:pPr lvl="0"/>
            <a:r>
              <a:rPr lang="en-US" dirty="0"/>
              <a:t>Push the button on the smoke alarms every month to make sure they are working.</a:t>
            </a:r>
          </a:p>
          <a:p>
            <a:pPr lvl="0"/>
            <a:r>
              <a:rPr lang="en-US" dirty="0"/>
              <a:t>Replace smoke alarms that are more than 10 years old.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-103238" y="228549"/>
            <a:ext cx="4294290" cy="4294290"/>
          </a:xfrm>
        </p:spPr>
      </p:pic>
    </p:spTree>
    <p:extLst>
      <p:ext uri="{BB962C8B-B14F-4D97-AF65-F5344CB8AC3E}">
        <p14:creationId xmlns:p14="http://schemas.microsoft.com/office/powerpoint/2010/main" val="137604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an escape plan.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Know 2 ways out of every room.</a:t>
            </a:r>
          </a:p>
          <a:p>
            <a:pPr lvl="0"/>
            <a:r>
              <a:rPr lang="en-US" dirty="0"/>
              <a:t>Have a meeting place outside </a:t>
            </a:r>
            <a:br>
              <a:rPr lang="en-US" dirty="0"/>
            </a:br>
            <a:r>
              <a:rPr lang="en-US" dirty="0"/>
              <a:t>your home.</a:t>
            </a:r>
          </a:p>
          <a:p>
            <a:pPr lvl="0"/>
            <a:r>
              <a:rPr lang="en-US" dirty="0"/>
              <a:t>Know how to call 9-1-1 from outside to report a fire.</a:t>
            </a:r>
          </a:p>
          <a:p>
            <a:pPr lvl="0"/>
            <a:r>
              <a:rPr lang="en-US" dirty="0"/>
              <a:t>Practice your escape plan with everyone who lives in your home at least twice a year.</a:t>
            </a:r>
          </a:p>
        </p:txBody>
      </p:sp>
      <p:pic>
        <p:nvPicPr>
          <p:cNvPr id="5" name="Picture Placeholder 4" descr="Graphic showing a floor plan of a house with mapped out escape routes.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38" y="228549"/>
            <a:ext cx="4294290" cy="4294290"/>
          </a:xfrm>
        </p:spPr>
      </p:pic>
    </p:spTree>
    <p:extLst>
      <p:ext uri="{BB962C8B-B14F-4D97-AF65-F5344CB8AC3E}">
        <p14:creationId xmlns:p14="http://schemas.microsoft.com/office/powerpoint/2010/main" val="2734262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Cooking is the number one cause of home fires.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Stay in the kitchen when you are frying, grilling, broiling, or boiling food.</a:t>
            </a:r>
          </a:p>
          <a:p>
            <a:pPr lvl="0"/>
            <a:r>
              <a:rPr lang="en-US" dirty="0"/>
              <a:t>If you leave the kitchen, turn the burner off.</a:t>
            </a:r>
          </a:p>
          <a:p>
            <a:pPr lvl="0"/>
            <a:r>
              <a:rPr lang="en-US" dirty="0"/>
              <a:t>Keep things that can burn away from your cooking area.</a:t>
            </a:r>
          </a:p>
          <a:p>
            <a:pPr lvl="0"/>
            <a:r>
              <a:rPr lang="en-US" dirty="0"/>
              <a:t>Turn pot handles toward the back of the stove so they won’t get bumped.</a:t>
            </a:r>
          </a:p>
        </p:txBody>
      </p:sp>
      <p:pic>
        <p:nvPicPr>
          <p:cNvPr id="5" name="Picture Placeholder 4" descr="Graphic showing a skillet placed on a stove with the handle turned towards the back of the stove. 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38" y="228549"/>
            <a:ext cx="4294290" cy="4294290"/>
          </a:xfrm>
        </p:spPr>
      </p:pic>
    </p:spTree>
    <p:extLst>
      <p:ext uri="{BB962C8B-B14F-4D97-AF65-F5344CB8AC3E}">
        <p14:creationId xmlns:p14="http://schemas.microsoft.com/office/powerpoint/2010/main" val="606803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244" y="294968"/>
            <a:ext cx="4538756" cy="1769806"/>
          </a:xfrm>
        </p:spPr>
        <p:txBody>
          <a:bodyPr/>
          <a:lstStyle/>
          <a:p>
            <a:r>
              <a:rPr lang="en-US" dirty="0"/>
              <a:t>Heating is the second leading cause of home fires.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Keep anything that can burn at least three feet away from fireplaces, wood stoves, portable heaters, and radiators.</a:t>
            </a:r>
          </a:p>
          <a:p>
            <a:pPr lvl="0"/>
            <a:r>
              <a:rPr lang="en-US" dirty="0"/>
              <a:t>When you leave a room or go to bed, turn heaters off or unplug them.</a:t>
            </a:r>
          </a:p>
        </p:txBody>
      </p:sp>
      <p:pic>
        <p:nvPicPr>
          <p:cNvPr id="5" name="Picture Placeholder 4" descr="Graphic showing a heater placed a safe distance of at least three feet away from anything that can burn.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38" y="228549"/>
            <a:ext cx="4294290" cy="4294290"/>
          </a:xfrm>
        </p:spPr>
      </p:pic>
    </p:spTree>
    <p:extLst>
      <p:ext uri="{BB962C8B-B14F-4D97-AF65-F5344CB8AC3E}">
        <p14:creationId xmlns:p14="http://schemas.microsoft.com/office/powerpoint/2010/main" val="2477652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244" y="294968"/>
            <a:ext cx="4538756" cy="1769806"/>
          </a:xfrm>
        </p:spPr>
        <p:txBody>
          <a:bodyPr/>
          <a:lstStyle/>
          <a:p>
            <a:r>
              <a:rPr lang="en-US" dirty="0"/>
              <a:t>Heating is the second leading cause of home fires.</a:t>
            </a:r>
            <a:br>
              <a:rPr lang="en-US" dirty="0"/>
            </a:br>
            <a:r>
              <a:rPr lang="en-US" sz="1800" dirty="0"/>
              <a:t>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Have your furnace, chimney, and chimney connector inspected by a professional each winter. </a:t>
            </a:r>
          </a:p>
          <a:p>
            <a:pPr lvl="1"/>
            <a:r>
              <a:rPr lang="en-US" dirty="0"/>
              <a:t>Make repairs before cool weather sets in.</a:t>
            </a:r>
          </a:p>
          <a:p>
            <a:r>
              <a:rPr lang="en-US" dirty="0"/>
              <a:t>Make sure your portable heater has an automatic shut-off switch that turns it off if it tips over.</a:t>
            </a:r>
          </a:p>
        </p:txBody>
      </p:sp>
      <p:pic>
        <p:nvPicPr>
          <p:cNvPr id="6" name="Picture Placeholder 5" descr="Graphic showing a heater placed a safe distance of at least three feet away from anything that can burn.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0584" y="228600"/>
            <a:ext cx="4297680" cy="4297680"/>
          </a:xfrm>
        </p:spPr>
      </p:pic>
    </p:spTree>
    <p:extLst>
      <p:ext uri="{BB962C8B-B14F-4D97-AF65-F5344CB8AC3E}">
        <p14:creationId xmlns:p14="http://schemas.microsoft.com/office/powerpoint/2010/main" val="3316521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244" y="294968"/>
            <a:ext cx="4325724" cy="1769806"/>
          </a:xfrm>
        </p:spPr>
        <p:txBody>
          <a:bodyPr/>
          <a:lstStyle/>
          <a:p>
            <a:r>
              <a:rPr lang="en-US" dirty="0"/>
              <a:t>Be fire smart with electricity.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Extension cords are for temporary use only.</a:t>
            </a:r>
          </a:p>
          <a:p>
            <a:pPr lvl="0"/>
            <a:r>
              <a:rPr lang="en-US" dirty="0"/>
              <a:t>If you have an electrical cord that is frayed or broken, don’t use it.</a:t>
            </a:r>
          </a:p>
        </p:txBody>
      </p:sp>
      <p:pic>
        <p:nvPicPr>
          <p:cNvPr id="5" name="Picture Placeholder 4" descr="Graphic depicting an electrical cord sparking while being unplugged from an extension cord.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38" y="228549"/>
            <a:ext cx="4294290" cy="4294290"/>
          </a:xfrm>
        </p:spPr>
      </p:pic>
    </p:spTree>
    <p:extLst>
      <p:ext uri="{BB962C8B-B14F-4D97-AF65-F5344CB8AC3E}">
        <p14:creationId xmlns:p14="http://schemas.microsoft.com/office/powerpoint/2010/main" val="892158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ysClr val="windowText" lastClr="000000"/>
      </a:dk1>
      <a:lt1>
        <a:sysClr val="window" lastClr="FFFFFF"/>
      </a:lt1>
      <a:dk2>
        <a:srgbClr val="B50024"/>
      </a:dk2>
      <a:lt2>
        <a:srgbClr val="003F75"/>
      </a:lt2>
      <a:accent1>
        <a:srgbClr val="FCB711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</TotalTime>
  <Words>1023</Words>
  <Application>Microsoft Office PowerPoint</Application>
  <PresentationFormat>On-screen Show (4:3)</PresentationFormat>
  <Paragraphs>99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Open Sans</vt:lpstr>
      <vt:lpstr>Coo Hew</vt:lpstr>
      <vt:lpstr>Open Sans Light</vt:lpstr>
      <vt:lpstr>Office Theme</vt:lpstr>
      <vt:lpstr>Fire Safety Tips</vt:lpstr>
      <vt:lpstr>Overview for Presenters:</vt:lpstr>
      <vt:lpstr>Fire is fast! </vt:lpstr>
      <vt:lpstr>Smoke alarms save lives. </vt:lpstr>
      <vt:lpstr>Make an escape plan. </vt:lpstr>
      <vt:lpstr>Cooking is the number one cause of home fires. </vt:lpstr>
      <vt:lpstr>Heating is the second leading cause of home fires.</vt:lpstr>
      <vt:lpstr>Heating is the second leading cause of home fires. (cont’d)</vt:lpstr>
      <vt:lpstr>Be fire smart with electricity. </vt:lpstr>
      <vt:lpstr>Be fire smart with electricity. (cont’d) </vt:lpstr>
      <vt:lpstr>Smoking in your home puts you at higher risk to have a fire. </vt:lpstr>
      <vt:lpstr>Caregivers  of Babies  and Toddlers</vt:lpstr>
      <vt:lpstr>Children under the age of four are at a higher risk of home fire injury and death than older children. </vt:lpstr>
      <vt:lpstr>Practice your escape plan with children. </vt:lpstr>
      <vt:lpstr>Keep children safe from fire danger. </vt:lpstr>
      <vt:lpstr>Older Adults</vt:lpstr>
      <vt:lpstr>Prevent a fire from starting. </vt:lpstr>
      <vt:lpstr>Prevent a fire from starting. (cont’d) </vt:lpstr>
      <vt:lpstr>Be sure your smoke alarms work for you! </vt:lpstr>
      <vt:lpstr>Make an escape plan around your abilities. </vt:lpstr>
      <vt:lpstr>Be aware of fire risks when drowsy. </vt:lpstr>
      <vt:lpstr>Caregivers of Older Adults</vt:lpstr>
      <vt:lpstr>Help an older adult stay safe at home. </vt:lpstr>
      <vt:lpstr>Make an escape plan around their abilities. </vt:lpstr>
      <vt:lpstr>Help prevent fires from starting.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 the Fight - Fire Safety Tips</dc:title>
  <dc:subject>Fire Safety Tips from the Fire is Everyone's Fight Initiative</dc:subject>
  <dc:creator>U.S. Fire Administration;U.S. Department of Homeland Security;Federal Emergency Management Agency;FEMA</dc:creator>
  <cp:keywords>U.S. Fire Administration; U.S. Department of Homeland Security; Federal Emergency Management Agency; FEMA; Fire is Everyone's Fight; Fire Safety Tips; Smoke Alarms; Escape Plans; Causes of Home Fire; Tips for Caregivers; Tips for Adults; Tips for Seniors</cp:keywords>
  <cp:lastModifiedBy>Sweeney, Tom (CTR)</cp:lastModifiedBy>
  <cp:revision>49</cp:revision>
  <cp:lastPrinted>2020-03-12T18:56:53Z</cp:lastPrinted>
  <dcterms:created xsi:type="dcterms:W3CDTF">2016-05-18T19:14:05Z</dcterms:created>
  <dcterms:modified xsi:type="dcterms:W3CDTF">2020-03-12T18:58:09Z</dcterms:modified>
</cp:coreProperties>
</file>